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5FE10-C013-4C95-9DF5-03363A55ED52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7BBA9-5241-49AB-ADF4-255C2773B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 History:  American Restoration Movement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Surveying 1500 Years</a:t>
            </a:r>
          </a:p>
          <a:p>
            <a:r>
              <a:rPr lang="en-US" dirty="0" smtClean="0"/>
              <a:t>March 5, 2014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Enlightenment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Merriam-Webster: “a movement of the 18th century that stressed the belief that science and logic give people more knowledge and understanding than tradition and religion”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 History:  American Restoration Movement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Early U.S. church history</a:t>
            </a:r>
          </a:p>
          <a:p>
            <a:r>
              <a:rPr lang="en-US" dirty="0" smtClean="0"/>
              <a:t>Early Restoration longings and efforts</a:t>
            </a:r>
          </a:p>
          <a:p>
            <a:endParaRPr lang="en-US" dirty="0" smtClean="0"/>
          </a:p>
          <a:p>
            <a:r>
              <a:rPr lang="en-US" dirty="0" smtClean="0"/>
              <a:t>March 26, 2014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Unresolved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3400" dirty="0" smtClean="0"/>
              <a:t>The possibility of an absolute, objective value system not based on the ability to think, observe, or experience</a:t>
            </a:r>
          </a:p>
          <a:p>
            <a:pPr lvl="0"/>
            <a:r>
              <a:rPr lang="en-US" sz="3400" dirty="0" smtClean="0"/>
              <a:t>The relationship between church and state</a:t>
            </a:r>
          </a:p>
          <a:p>
            <a:pPr lvl="0"/>
            <a:r>
              <a:rPr lang="en-US" sz="3400" dirty="0" smtClean="0"/>
              <a:t>The separation or integration of the spiritual (including the Bible) and the secular (including humanistic elements)</a:t>
            </a:r>
          </a:p>
          <a:p>
            <a:pPr lvl="0"/>
            <a:r>
              <a:rPr lang="en-US" sz="3400" dirty="0" smtClean="0"/>
              <a:t>The nature of the authority of the Bible (must it be mediated? through the church, or through human thought and analysis?)</a:t>
            </a:r>
          </a:p>
          <a:p>
            <a:pPr lvl="0"/>
            <a:r>
              <a:rPr lang="en-US" sz="3400" dirty="0" smtClean="0"/>
              <a:t>The alliance or conflict between philosophy and theology</a:t>
            </a:r>
          </a:p>
          <a:p>
            <a:pPr lvl="0"/>
            <a:r>
              <a:rPr lang="en-US" sz="3400" dirty="0" smtClean="0"/>
              <a:t>The church was slow to study itself and develop an ecclesiology</a:t>
            </a:r>
          </a:p>
          <a:p>
            <a:pPr lvl="0"/>
            <a:r>
              <a:rPr lang="en-US" sz="3400" dirty="0" smtClean="0"/>
              <a:t>The capacity or incapacity of humankind, and the related question of whether or to what extent human being participate or cooperate in salvation.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Early American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English settlement</a:t>
            </a:r>
          </a:p>
          <a:p>
            <a:r>
              <a:rPr lang="en-US" dirty="0" smtClean="0"/>
              <a:t>Predominantly Protestant</a:t>
            </a:r>
          </a:p>
          <a:p>
            <a:r>
              <a:rPr lang="en-US" dirty="0" smtClean="0"/>
              <a:t>Transplanted churches</a:t>
            </a:r>
          </a:p>
          <a:p>
            <a:r>
              <a:rPr lang="en-US" dirty="0" smtClean="0"/>
              <a:t>Increasing importance of the laity</a:t>
            </a:r>
          </a:p>
          <a:p>
            <a:r>
              <a:rPr lang="en-US" dirty="0" smtClean="0"/>
              <a:t>Breakdown of parish system</a:t>
            </a:r>
          </a:p>
          <a:p>
            <a:r>
              <a:rPr lang="en-US" dirty="0" smtClean="0"/>
              <a:t>Increasing focus on preaching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Great Awakening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Locally autonomous churches</a:t>
            </a:r>
          </a:p>
          <a:p>
            <a:r>
              <a:rPr lang="en-US" dirty="0" smtClean="0"/>
              <a:t>Revivalism naturally conflicts with Calvinism</a:t>
            </a:r>
          </a:p>
          <a:p>
            <a:r>
              <a:rPr lang="en-US" dirty="0" smtClean="0"/>
              <a:t>Head/heart:  changed beliefs or changed lives</a:t>
            </a:r>
          </a:p>
          <a:p>
            <a:r>
              <a:rPr lang="en-US" dirty="0" smtClean="0"/>
              <a:t>Challenges to authority</a:t>
            </a:r>
          </a:p>
          <a:p>
            <a:r>
              <a:rPr lang="en-US" dirty="0" smtClean="0"/>
              <a:t>Unity valued—distinctions renounced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Great Awakening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“Civic” religion</a:t>
            </a:r>
          </a:p>
          <a:p>
            <a:r>
              <a:rPr lang="en-US" dirty="0" smtClean="0"/>
              <a:t>Great waves of revivals</a:t>
            </a:r>
          </a:p>
          <a:p>
            <a:r>
              <a:rPr lang="en-US" dirty="0" smtClean="0"/>
              <a:t>The theological dividing point</a:t>
            </a:r>
          </a:p>
          <a:p>
            <a:r>
              <a:rPr lang="en-US" dirty="0" smtClean="0"/>
              <a:t>Presbyterian secessions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Introduction:  understand the development of thought patterns as background for understanding the European Reformation</a:t>
            </a:r>
          </a:p>
          <a:p>
            <a:r>
              <a:rPr lang="en-US" dirty="0" smtClean="0"/>
              <a:t>Roman thinking was shaped by Greek thinking</a:t>
            </a:r>
          </a:p>
          <a:p>
            <a:r>
              <a:rPr lang="en-US" dirty="0" smtClean="0"/>
              <a:t>The absolute, universal value system of the Christians was a threat</a:t>
            </a:r>
          </a:p>
          <a:p>
            <a:r>
              <a:rPr lang="en-US" dirty="0" smtClean="0"/>
              <a:t>Constantine, 313 A.D., 381 A.D.</a:t>
            </a:r>
          </a:p>
          <a:p>
            <a:r>
              <a:rPr lang="en-US" dirty="0" smtClean="0"/>
              <a:t>Rome fell because it lacked a sufficient base upon which to build society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~500 A.D. to 1400 A.D.</a:t>
            </a:r>
          </a:p>
          <a:p>
            <a:r>
              <a:rPr lang="en-US" dirty="0" smtClean="0"/>
              <a:t>Social, political and intellectual turmoil</a:t>
            </a:r>
          </a:p>
          <a:p>
            <a:r>
              <a:rPr lang="en-US" dirty="0" smtClean="0"/>
              <a:t>Developing concept of spirituality set aside realism</a:t>
            </a:r>
          </a:p>
          <a:p>
            <a:r>
              <a:rPr lang="en-US" dirty="0" smtClean="0"/>
              <a:t>Distortions of biblical teaching, increasing humanistic elements</a:t>
            </a:r>
          </a:p>
          <a:p>
            <a:r>
              <a:rPr lang="en-US" dirty="0" smtClean="0"/>
              <a:t>Mixing of the secular and the Christian, integration of church and state</a:t>
            </a:r>
          </a:p>
          <a:p>
            <a:r>
              <a:rPr lang="en-US" dirty="0" smtClean="0"/>
              <a:t>Questions of authority (state, church, Bible)</a:t>
            </a:r>
          </a:p>
          <a:p>
            <a:r>
              <a:rPr lang="en-US" dirty="0" smtClean="0"/>
              <a:t>Church-state conflicts led to limited, responsible government</a:t>
            </a:r>
          </a:p>
          <a:p>
            <a:r>
              <a:rPr lang="en-US" dirty="0" smtClean="0"/>
              <a:t>Syncretism of thought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Renaissance, “rebirth,” reached height in 14</a:t>
            </a:r>
            <a:r>
              <a:rPr lang="en-US" baseline="30000" dirty="0" smtClean="0"/>
              <a:t>th</a:t>
            </a:r>
            <a:r>
              <a:rPr lang="en-US" dirty="0" smtClean="0"/>
              <a:t>, 15</a:t>
            </a:r>
            <a:r>
              <a:rPr lang="en-US" baseline="30000" dirty="0" smtClean="0"/>
              <a:t>th</a:t>
            </a:r>
            <a:r>
              <a:rPr lang="en-US" dirty="0" smtClean="0"/>
              <a:t>, and 16</a:t>
            </a:r>
            <a:r>
              <a:rPr lang="en-US" baseline="30000" dirty="0" smtClean="0"/>
              <a:t>th</a:t>
            </a:r>
            <a:r>
              <a:rPr lang="en-US" dirty="0" smtClean="0"/>
              <a:t> centuries, but roots are earlier</a:t>
            </a:r>
          </a:p>
          <a:p>
            <a:r>
              <a:rPr lang="en-US" dirty="0" smtClean="0"/>
              <a:t>Philosophical changes with Aquinas (b. 1225)</a:t>
            </a:r>
          </a:p>
          <a:p>
            <a:r>
              <a:rPr lang="en-US" dirty="0" smtClean="0"/>
              <a:t>Plato and Aristotle contrasted</a:t>
            </a:r>
          </a:p>
          <a:p>
            <a:pPr lvl="1"/>
            <a:r>
              <a:rPr lang="en-US" dirty="0" smtClean="0"/>
              <a:t>Plato: absolutes-ideals, separated from the real</a:t>
            </a:r>
          </a:p>
          <a:p>
            <a:pPr lvl="2"/>
            <a:r>
              <a:rPr lang="en-US" dirty="0" smtClean="0"/>
              <a:t>Higher, God, grace, unseen, unity of universals</a:t>
            </a:r>
          </a:p>
          <a:p>
            <a:pPr lvl="1"/>
            <a:r>
              <a:rPr lang="en-US" dirty="0" smtClean="0"/>
              <a:t>Aristotle: real-particulars, individual</a:t>
            </a:r>
          </a:p>
          <a:p>
            <a:pPr lvl="2"/>
            <a:r>
              <a:rPr lang="en-US" dirty="0" smtClean="0"/>
              <a:t>Lower, created, natural, visible, diversity</a:t>
            </a:r>
          </a:p>
          <a:p>
            <a:r>
              <a:rPr lang="en-US" dirty="0" smtClean="0"/>
              <a:t>Faith in man as capable of solving everything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Unresolved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3400" dirty="0" smtClean="0"/>
              <a:t>The possibility of an absolute, objective value system not based on the ability to think, observe, or experience</a:t>
            </a:r>
          </a:p>
          <a:p>
            <a:pPr lvl="0"/>
            <a:r>
              <a:rPr lang="en-US" sz="3400" dirty="0" smtClean="0"/>
              <a:t>The relationship between church and state</a:t>
            </a:r>
          </a:p>
          <a:p>
            <a:pPr lvl="0"/>
            <a:r>
              <a:rPr lang="en-US" sz="3400" dirty="0" smtClean="0"/>
              <a:t>The separation or integration of the spiritual (including the Bible) and the secular (including humanistic elements)</a:t>
            </a:r>
          </a:p>
          <a:p>
            <a:pPr lvl="0"/>
            <a:r>
              <a:rPr lang="en-US" sz="3400" dirty="0" smtClean="0"/>
              <a:t>The nature of the authority of the Bible (must it be mediated? through the church, or through human thought and analysis?)</a:t>
            </a:r>
          </a:p>
          <a:p>
            <a:pPr lvl="0"/>
            <a:r>
              <a:rPr lang="en-US" sz="3400" dirty="0" smtClean="0"/>
              <a:t>The alliance or conflict between philosophy and theology</a:t>
            </a:r>
          </a:p>
          <a:p>
            <a:pPr lvl="0"/>
            <a:r>
              <a:rPr lang="en-US" sz="3400" dirty="0" smtClean="0"/>
              <a:t>The church was slow to study itself and develop an ecclesiology</a:t>
            </a:r>
          </a:p>
          <a:p>
            <a:pPr lvl="0"/>
            <a:r>
              <a:rPr lang="en-US" sz="3400" dirty="0" smtClean="0"/>
              <a:t>The capacity or incapacity of humankind, and the related question of whether or to what extent human being participate or cooperate in salvation.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 History:  American Restoration Movement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European Reformation: A Survey</a:t>
            </a:r>
          </a:p>
          <a:p>
            <a:r>
              <a:rPr lang="en-US" dirty="0" smtClean="0"/>
              <a:t>March 12, 2014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Unresolved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3400" dirty="0" smtClean="0"/>
              <a:t>The possibility of an absolute, objective value system not based on the ability to think, observe, or experience</a:t>
            </a:r>
          </a:p>
          <a:p>
            <a:pPr lvl="0"/>
            <a:r>
              <a:rPr lang="en-US" sz="3400" dirty="0" smtClean="0"/>
              <a:t>The relationship between church and state</a:t>
            </a:r>
          </a:p>
          <a:p>
            <a:pPr lvl="0"/>
            <a:r>
              <a:rPr lang="en-US" sz="3400" dirty="0" smtClean="0"/>
              <a:t>The separation or integration of the spiritual (including the Bible) and the secular (including humanistic elements)</a:t>
            </a:r>
          </a:p>
          <a:p>
            <a:pPr lvl="0"/>
            <a:r>
              <a:rPr lang="en-US" sz="3400" dirty="0" smtClean="0"/>
              <a:t>The nature of the authority of the Bible (must it be mediated? through the church, or through human thought and analysis?)</a:t>
            </a:r>
          </a:p>
          <a:p>
            <a:pPr lvl="0"/>
            <a:r>
              <a:rPr lang="en-US" sz="3400" dirty="0" smtClean="0"/>
              <a:t>The alliance or conflict between philosophy and theology</a:t>
            </a:r>
          </a:p>
          <a:p>
            <a:pPr lvl="0"/>
            <a:r>
              <a:rPr lang="en-US" sz="3400" dirty="0" smtClean="0"/>
              <a:t>The church was slow to study itself and develop an ecclesiology</a:t>
            </a:r>
          </a:p>
          <a:p>
            <a:pPr lvl="0"/>
            <a:r>
              <a:rPr lang="en-US" sz="3400" dirty="0" smtClean="0"/>
              <a:t>The capacity or incapacity of humankind, and the related question of whether or to what extent human being participate or cooperate in salvation.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Renaissance OR Reformation?  Two answers to same problem—capable or incapable man?</a:t>
            </a:r>
          </a:p>
          <a:p>
            <a:r>
              <a:rPr lang="en-US" dirty="0" smtClean="0"/>
              <a:t>Contributions of Wycliffe, Huss, Luther</a:t>
            </a:r>
          </a:p>
          <a:p>
            <a:r>
              <a:rPr lang="en-US" dirty="0" smtClean="0"/>
              <a:t>Positives of the Reformation</a:t>
            </a:r>
          </a:p>
          <a:p>
            <a:pPr lvl="1"/>
            <a:r>
              <a:rPr lang="en-US" dirty="0" smtClean="0"/>
              <a:t>Bible has authority</a:t>
            </a:r>
          </a:p>
          <a:p>
            <a:pPr lvl="1"/>
            <a:r>
              <a:rPr lang="en-US" dirty="0" smtClean="0"/>
              <a:t>Cannot begin with or depend on mankind</a:t>
            </a:r>
          </a:p>
          <a:p>
            <a:pPr lvl="1"/>
            <a:r>
              <a:rPr lang="en-US" dirty="0" smtClean="0"/>
              <a:t>Some awareness of biblical distortions</a:t>
            </a:r>
          </a:p>
          <a:p>
            <a:r>
              <a:rPr lang="en-US" dirty="0" smtClean="0"/>
              <a:t>Negatives of the Reformation</a:t>
            </a:r>
          </a:p>
          <a:p>
            <a:r>
              <a:rPr lang="en-US" dirty="0" smtClean="0"/>
              <a:t>Reformation branches:  Luther, Calvin (Zwingli, Knox), Anglicans, Radical-Anabaptists, Spiritualists)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Return to Bible brought political freedom</a:t>
            </a:r>
          </a:p>
          <a:p>
            <a:r>
              <a:rPr lang="en-US" dirty="0" smtClean="0"/>
              <a:t>A moral base provided freedom without chaos</a:t>
            </a:r>
          </a:p>
          <a:p>
            <a:r>
              <a:rPr lang="en-US" dirty="0" smtClean="0"/>
              <a:t>Government is not arbitrary</a:t>
            </a:r>
          </a:p>
          <a:p>
            <a:pPr lvl="1"/>
            <a:r>
              <a:rPr lang="en-US" dirty="0" smtClean="0"/>
              <a:t>Samuel Rutherford, </a:t>
            </a:r>
            <a:r>
              <a:rPr lang="en-US" i="1" dirty="0" err="1" smtClean="0"/>
              <a:t>Lex</a:t>
            </a:r>
            <a:r>
              <a:rPr lang="en-US" i="1" dirty="0" smtClean="0"/>
              <a:t> Rex</a:t>
            </a:r>
          </a:p>
          <a:p>
            <a:pPr lvl="1"/>
            <a:r>
              <a:rPr lang="en-US" dirty="0" smtClean="0"/>
              <a:t>John Witherspoon</a:t>
            </a:r>
          </a:p>
          <a:p>
            <a:pPr lvl="1"/>
            <a:r>
              <a:rPr lang="en-US" dirty="0" smtClean="0"/>
              <a:t>John Locke</a:t>
            </a:r>
          </a:p>
          <a:p>
            <a:pPr lvl="1"/>
            <a:r>
              <a:rPr lang="en-US" dirty="0" smtClean="0"/>
              <a:t>Society is judged by an external, objective standard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796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Church History:  American Restoration Movement</vt:lpstr>
      <vt:lpstr>Rome</vt:lpstr>
      <vt:lpstr>Middle Ages</vt:lpstr>
      <vt:lpstr>Renaissance</vt:lpstr>
      <vt:lpstr>Summary of Unresolved Questions</vt:lpstr>
      <vt:lpstr>Church History:  American Restoration Movement</vt:lpstr>
      <vt:lpstr>Summary of Unresolved Questions</vt:lpstr>
      <vt:lpstr>Reformation</vt:lpstr>
      <vt:lpstr>Politics</vt:lpstr>
      <vt:lpstr>Enlightenment</vt:lpstr>
      <vt:lpstr>Church History:  American Restoration Movement</vt:lpstr>
      <vt:lpstr>Summary of Unresolved Questions</vt:lpstr>
      <vt:lpstr>The Early American Context</vt:lpstr>
      <vt:lpstr>The Great Awakening</vt:lpstr>
      <vt:lpstr>Second Great Awakening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Restoration History: Introduction</dc:title>
  <dc:subject>Lessons 1-3</dc:subject>
  <dc:creator>Bob Young</dc:creator>
  <cp:lastModifiedBy>Bob Young</cp:lastModifiedBy>
  <cp:revision>6</cp:revision>
  <dcterms:created xsi:type="dcterms:W3CDTF">2014-03-02T04:38:30Z</dcterms:created>
  <dcterms:modified xsi:type="dcterms:W3CDTF">2014-04-24T17:12:34Z</dcterms:modified>
  <cp:category>PowerPoint</cp:category>
</cp:coreProperties>
</file>